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notesMasterIdLst>
    <p:notesMasterId r:id="rId44"/>
  </p:notesMasterIdLst>
  <p:sldIdLst>
    <p:sldId id="303" r:id="rId2"/>
    <p:sldId id="286" r:id="rId3"/>
    <p:sldId id="287" r:id="rId4"/>
    <p:sldId id="282" r:id="rId5"/>
    <p:sldId id="283" r:id="rId6"/>
    <p:sldId id="284" r:id="rId7"/>
    <p:sldId id="285" r:id="rId8"/>
    <p:sldId id="288" r:id="rId9"/>
    <p:sldId id="289" r:id="rId10"/>
    <p:sldId id="290" r:id="rId11"/>
    <p:sldId id="291" r:id="rId12"/>
    <p:sldId id="292" r:id="rId13"/>
    <p:sldId id="293" r:id="rId14"/>
    <p:sldId id="256" r:id="rId15"/>
    <p:sldId id="257" r:id="rId16"/>
    <p:sldId id="262" r:id="rId17"/>
    <p:sldId id="268" r:id="rId18"/>
    <p:sldId id="270" r:id="rId19"/>
    <p:sldId id="273" r:id="rId20"/>
    <p:sldId id="269" r:id="rId21"/>
    <p:sldId id="274" r:id="rId22"/>
    <p:sldId id="271" r:id="rId23"/>
    <p:sldId id="272" r:id="rId24"/>
    <p:sldId id="294" r:id="rId25"/>
    <p:sldId id="295" r:id="rId26"/>
    <p:sldId id="296" r:id="rId27"/>
    <p:sldId id="300" r:id="rId28"/>
    <p:sldId id="299" r:id="rId29"/>
    <p:sldId id="301" r:id="rId30"/>
    <p:sldId id="302" r:id="rId31"/>
    <p:sldId id="298" r:id="rId32"/>
    <p:sldId id="314" r:id="rId33"/>
    <p:sldId id="315" r:id="rId34"/>
    <p:sldId id="306" r:id="rId35"/>
    <p:sldId id="305" r:id="rId36"/>
    <p:sldId id="307" r:id="rId37"/>
    <p:sldId id="308" r:id="rId38"/>
    <p:sldId id="309" r:id="rId39"/>
    <p:sldId id="310" r:id="rId40"/>
    <p:sldId id="311" r:id="rId41"/>
    <p:sldId id="312" r:id="rId42"/>
    <p:sldId id="31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2D6F3-19A1-43F7-A6B2-CA0064351AE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1CECA-DABF-4D32-A55C-2E9B214B96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185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1CECA-DABF-4D32-A55C-2E9B214B964C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73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271DCF4-70AE-4F0A-B17B-F7803E99A5B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D0879-2AFC-4D12-844E-02036CD4B704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869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DCF4-70AE-4F0A-B17B-F7803E99A5B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D0879-2AFC-4D12-844E-02036CD4B7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9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DCF4-70AE-4F0A-B17B-F7803E99A5B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D0879-2AFC-4D12-844E-02036CD4B704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869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DCF4-70AE-4F0A-B17B-F7803E99A5B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D0879-2AFC-4D12-844E-02036CD4B7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251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DCF4-70AE-4F0A-B17B-F7803E99A5B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D0879-2AFC-4D12-844E-02036CD4B704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770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DCF4-70AE-4F0A-B17B-F7803E99A5B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D0879-2AFC-4D12-844E-02036CD4B7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7211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DCF4-70AE-4F0A-B17B-F7803E99A5B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D0879-2AFC-4D12-844E-02036CD4B7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49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DCF4-70AE-4F0A-B17B-F7803E99A5B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D0879-2AFC-4D12-844E-02036CD4B7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00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DCF4-70AE-4F0A-B17B-F7803E99A5B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D0879-2AFC-4D12-844E-02036CD4B7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85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DCF4-70AE-4F0A-B17B-F7803E99A5B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D0879-2AFC-4D12-844E-02036CD4B7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51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DCF4-70AE-4F0A-B17B-F7803E99A5B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D0879-2AFC-4D12-844E-02036CD4B704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810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271DCF4-70AE-4F0A-B17B-F7803E99A5B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41D0879-2AFC-4D12-844E-02036CD4B704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2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E9B497-B1AD-B4F1-A3EE-695E2B9F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18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5CFCF-E53C-64A4-DBEC-454721BABA3F}"/>
              </a:ext>
            </a:extLst>
          </p:cNvPr>
          <p:cNvSpPr txBox="1"/>
          <p:nvPr/>
        </p:nvSpPr>
        <p:spPr>
          <a:xfrm>
            <a:off x="0" y="506796"/>
            <a:ext cx="993847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Rules for Active – Passive Voice Conversions</a:t>
            </a:r>
          </a:p>
          <a:p>
            <a:pPr algn="l"/>
            <a:endParaRPr lang="en-US" sz="24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4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Rule 1.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Identify the (S+V+O) Subject, Verb and object in the active sentence to convert to passive voice </a:t>
            </a:r>
          </a:p>
          <a:p>
            <a:pPr algn="l"/>
            <a:endParaRPr lang="en-US" sz="24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4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Example: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</a:t>
            </a:r>
          </a:p>
          <a:p>
            <a:pPr algn="l"/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He drives car. (Subject – He, verb – Drives, object – Car)</a:t>
            </a:r>
          </a:p>
          <a:p>
            <a:pPr algn="l"/>
            <a:endParaRPr lang="en-US" sz="24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4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Rule 2.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Interchange the object and subject with each other, i.e. object of the active sentence become the subject of the passive sentence.</a:t>
            </a:r>
          </a:p>
          <a:p>
            <a:pPr algn="l"/>
            <a:endParaRPr lang="en-US" sz="24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4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Example :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</a:t>
            </a:r>
          </a:p>
          <a:p>
            <a:pPr algn="l"/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Active voice : She knits sweater. (Subject – She, Verb – Knits, Object – Sweater)</a:t>
            </a:r>
          </a:p>
          <a:p>
            <a:pPr algn="l"/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Passive Voice : The sweater is knitted by her. (Object sweater is interchanged with the subject She).</a:t>
            </a:r>
          </a:p>
        </p:txBody>
      </p:sp>
    </p:spTree>
    <p:extLst>
      <p:ext uri="{BB962C8B-B14F-4D97-AF65-F5344CB8AC3E}">
        <p14:creationId xmlns:p14="http://schemas.microsoft.com/office/powerpoint/2010/main" val="4007084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315E83-CF25-6A68-614F-DF43B221D78D}"/>
              </a:ext>
            </a:extLst>
          </p:cNvPr>
          <p:cNvSpPr txBox="1"/>
          <p:nvPr/>
        </p:nvSpPr>
        <p:spPr>
          <a:xfrm>
            <a:off x="-1" y="1170590"/>
            <a:ext cx="9953469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Rule 3.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In passive voice sometimes the subject is not used, i.e. the subject in passive voice can be omitted if the sentence without it gives enough meaning.</a:t>
            </a:r>
          </a:p>
          <a:p>
            <a:pPr algn="l"/>
            <a:endParaRPr lang="en-US" sz="20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0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Example : </a:t>
            </a:r>
            <a:endParaRPr lang="en-US" sz="20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Milk is sold in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litres</a:t>
            </a:r>
            <a:endParaRPr lang="en-US" sz="20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sz="20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0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Rule 4.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Change the base verb in the active sentence into the past participle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ie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 third form verb in a passive sentence i.e. preceded by (By, With, to,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etc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). Base verbs are never used in passive voice sentences.</a:t>
            </a:r>
          </a:p>
          <a:p>
            <a:pPr algn="l"/>
            <a:endParaRPr lang="en-US" sz="20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0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Example: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Active voice: She prepares dinner.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Passive voice: The dinner is prepared 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by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her.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Active voice: She knows him.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Passive voice: He is known 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to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her.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Active voice: Juice fills the jar.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Passive voice: The jar is filled 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with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juice.</a:t>
            </a:r>
          </a:p>
        </p:txBody>
      </p:sp>
    </p:spTree>
    <p:extLst>
      <p:ext uri="{BB962C8B-B14F-4D97-AF65-F5344CB8AC3E}">
        <p14:creationId xmlns:p14="http://schemas.microsoft.com/office/powerpoint/2010/main" val="1473514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F649D-47C5-9FD4-7D36-FD38F07A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17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B397B6-237A-00B5-FFC8-7EB0636490B5}"/>
              </a:ext>
            </a:extLst>
          </p:cNvPr>
          <p:cNvSpPr txBox="1"/>
          <p:nvPr/>
        </p:nvSpPr>
        <p:spPr>
          <a:xfrm>
            <a:off x="119921" y="1247852"/>
            <a:ext cx="996845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Rule 6.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Use the suitable helping or auxiliary verb (is/am/are/was, etc.). The rules for using auxiliary verbs in passive voice sentences are different for each tense.</a:t>
            </a:r>
          </a:p>
          <a:p>
            <a:pPr algn="l"/>
            <a:endParaRPr lang="en-US" sz="24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4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Example:</a:t>
            </a:r>
            <a:endParaRPr lang="en-US" sz="24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The letter 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written by her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A book 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was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not bought by her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Chocolates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are being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eaten by them.</a:t>
            </a:r>
          </a:p>
        </p:txBody>
      </p:sp>
    </p:spTree>
    <p:extLst>
      <p:ext uri="{BB962C8B-B14F-4D97-AF65-F5344CB8AC3E}">
        <p14:creationId xmlns:p14="http://schemas.microsoft.com/office/powerpoint/2010/main" val="3702051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4A20-A346-E072-9E8A-FBE24767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10725462" cy="1463040"/>
          </a:xfrm>
        </p:spPr>
        <p:txBody>
          <a:bodyPr>
            <a:normAutofit/>
          </a:bodyPr>
          <a:lstStyle/>
          <a:p>
            <a:r>
              <a:rPr lang="en-US" sz="6600" dirty="0"/>
              <a:t>USE OF PASSIVE IN PRESENT TENSE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05856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46D4E8C-1036-CB7F-404C-9B1F9868C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700" y="717755"/>
            <a:ext cx="8824913" cy="5433663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PRESENT SIMPLE PASSIVE-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b="1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Forming Simple Present Passive Affirmative Form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Object + am / is / are + verb3 (past participle)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b="1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Question Form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Am / Is / Are + Object + verb3 (past participle) ?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 Something is done by someone regularly / everyday / as expected...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Active : The gardener waters the flowers every evening.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 Passive: The flowers are watered by the gardener every evening.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8077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6CB2097-B0FD-717A-7CDB-5401A9494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457200"/>
            <a:ext cx="8596312" cy="5584825"/>
          </a:xfrm>
        </p:spPr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US" b="1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examples </a:t>
            </a:r>
          </a:p>
          <a:p>
            <a:endParaRPr lang="en-US" b="1" i="0" dirty="0">
              <a:solidFill>
                <a:srgbClr val="3B3835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1.He opens the door. - The door is opened by him.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 2.We set the table. -The table is set by us.</a:t>
            </a:r>
          </a:p>
          <a:p>
            <a:endParaRPr lang="en-US" dirty="0">
              <a:solidFill>
                <a:srgbClr val="3B3835"/>
              </a:solidFill>
              <a:latin typeface="Source Sans Pro" panose="020B0503030403020204" pitchFamily="34" charset="0"/>
            </a:endParaRP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 3.She pays a lot of money. - A lot of money is paid by her.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 4.I draw a picture. - A picture is drawn by me.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5.They wear blue shoes. - Blue shoes are worn by them.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 6.They don't help you. -You are not helped by them.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 7.He doesn't open the book. - The book is not opened by him.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 8.You do not write the letter. - The letter is not written by you.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9.Does your mum pick you up? - Are you picked up by your mum?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10.Does the police officer catch the thief? - Is the thief caught by the police officer?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954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asy English with CHE: Present Simple Passive Voice-Grade-8">
            <a:extLst>
              <a:ext uri="{FF2B5EF4-FFF2-40B4-BE49-F238E27FC236}">
                <a16:creationId xmlns:a16="http://schemas.microsoft.com/office/drawing/2014/main" id="{44D07FEA-A838-512E-C221-96E8090E18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36" y="539750"/>
            <a:ext cx="7336366" cy="550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43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CCCE-B97D-7477-A16B-4E2B058D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Present continuous, passive voice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DFED2-F8DB-DE02-1741-0AFC71B65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The present continuous tense describes things that are happening now and in the future.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This tense is confusing because the verb "be" appears twice. But it’s not too difficult once you understand how it works: Subject + be (Present Simple) + -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ing</a:t>
            </a:r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6109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015A-6EA9-5636-F4ED-FAF6FB6BC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Passive Voice Present Continuous Tense Exercises - Exercise Poster">
            <a:extLst>
              <a:ext uri="{FF2B5EF4-FFF2-40B4-BE49-F238E27FC236}">
                <a16:creationId xmlns:a16="http://schemas.microsoft.com/office/drawing/2014/main" id="{7BF41177-1992-A856-D7A7-0F1D57F987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59773"/>
            <a:ext cx="9859048" cy="579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27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IVE &amp; PASSIVE VOICE | Definition &amp; Examples">
            <a:extLst>
              <a:ext uri="{FF2B5EF4-FFF2-40B4-BE49-F238E27FC236}">
                <a16:creationId xmlns:a16="http://schemas.microsoft.com/office/drawing/2014/main" id="{FE065886-4401-0848-9CAF-D18A40BA9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392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E387E-CF31-4C8D-A5FB-CC1846D7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9891-0034-A450-480B-75E003454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4337"/>
            <a:ext cx="8596668" cy="45970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E87C5B-E8E5-3EEA-4239-FBBE786F3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840528"/>
              </p:ext>
            </p:extLst>
          </p:nvPr>
        </p:nvGraphicFramePr>
        <p:xfrm>
          <a:off x="179881" y="4541746"/>
          <a:ext cx="11842230" cy="1499616"/>
        </p:xfrm>
        <a:graphic>
          <a:graphicData uri="http://schemas.openxmlformats.org/drawingml/2006/table">
            <a:tbl>
              <a:tblPr/>
              <a:tblGrid>
                <a:gridCol w="5921115">
                  <a:extLst>
                    <a:ext uri="{9D8B030D-6E8A-4147-A177-3AD203B41FA5}">
                      <a16:colId xmlns:a16="http://schemas.microsoft.com/office/drawing/2014/main" val="1207978057"/>
                    </a:ext>
                  </a:extLst>
                </a:gridCol>
                <a:gridCol w="5921115">
                  <a:extLst>
                    <a:ext uri="{9D8B030D-6E8A-4147-A177-3AD203B41FA5}">
                      <a16:colId xmlns:a16="http://schemas.microsoft.com/office/drawing/2014/main" val="858669419"/>
                    </a:ext>
                  </a:extLst>
                </a:gridCol>
              </a:tblGrid>
              <a:tr h="614843">
                <a:tc>
                  <a:txBody>
                    <a:bodyPr/>
                    <a:lstStyle/>
                    <a:p>
                      <a:r>
                        <a:rPr lang="en-IN" b="1" dirty="0"/>
                        <a:t>Affirmative Form</a:t>
                      </a:r>
                      <a:endParaRPr lang="en-IN" dirty="0"/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Object + am / is / are + being + verb3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7745"/>
                  </a:ext>
                </a:extLst>
              </a:tr>
              <a:tr h="884773">
                <a:tc>
                  <a:txBody>
                    <a:bodyPr/>
                    <a:lstStyle/>
                    <a:p>
                      <a:r>
                        <a:rPr lang="en-IN" b="1" dirty="0"/>
                        <a:t>Question Form</a:t>
                      </a:r>
                      <a:endParaRPr lang="en-IN" dirty="0"/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 / is / are + Object + being + verb3 ?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32507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9BA216F9-6473-35C1-CF59-7F71EF748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34" y="40064"/>
            <a:ext cx="8898389" cy="43706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11902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ebasNeue"/>
              </a:rPr>
              <a:t>Forming Present Progressive Passive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Something is being done by someone at the moment.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Active : The postman is delivering the mail.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Passive: The mail is being delivered by the postman.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Active : Harry Potter is measuring the room.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Passive: The room is being measured by Harry Potter.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Active : The coach is congratulating the team at the moment.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Passive: The team is being congratulated by the coach.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Active : Are they opening the gifts now?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Passive: Are the gifts being opened by them ? (now)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987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C5AB-8CEA-E874-50F4-D439DEEB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Present Perfect Active Passive Voice Rules - Active Voice and Passive">
            <a:extLst>
              <a:ext uri="{FF2B5EF4-FFF2-40B4-BE49-F238E27FC236}">
                <a16:creationId xmlns:a16="http://schemas.microsoft.com/office/drawing/2014/main" id="{C4AB1D01-339D-43E9-239A-F952437E90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436418"/>
            <a:ext cx="9132939" cy="560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871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E0E3-2103-0962-23C4-E5CD9342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504C48"/>
                </a:solidFill>
                <a:effectLst/>
                <a:latin typeface="Source Sans Pro" panose="020B0503030403020204" pitchFamily="34" charset="0"/>
              </a:rPr>
              <a:t>Passive present perfect </a:t>
            </a:r>
            <a:br>
              <a:rPr lang="en-US" b="0" i="0" dirty="0">
                <a:solidFill>
                  <a:srgbClr val="504C48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5DE85-6F06-05CF-5F1E-7C7604086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AutoNum type="arabicPeriod"/>
            </a:pPr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 Active : They have cleaned the house. </a:t>
            </a:r>
          </a:p>
          <a:p>
            <a:pPr algn="l">
              <a:buAutoNum type="arabicPeriod"/>
            </a:pPr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 Passive: The house has been cleaned by them.</a:t>
            </a:r>
          </a:p>
          <a:p>
            <a:pPr algn="l">
              <a:buAutoNum type="arabicPeriod"/>
            </a:pPr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 Affirmative Form Object + have / has + been + verb (past participle) </a:t>
            </a:r>
          </a:p>
          <a:p>
            <a:pPr algn="l">
              <a:buAutoNum type="arabicPeriod"/>
            </a:pPr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Active Voice;  Thomas has written many books. </a:t>
            </a:r>
          </a:p>
          <a:p>
            <a:pPr algn="l">
              <a:buAutoNum type="arabicPeriod"/>
            </a:pPr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Passive Voice ;Many books have been written by Thomas.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7049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9177F-EB19-F10F-B90B-044E0ECCA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Question Form Have / has + object + been + verb(past participle)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Active form ; Have the police caught the man?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Passive voice ; Has the man been caught by the police? </a:t>
            </a:r>
          </a:p>
          <a:p>
            <a:endParaRPr lang="en-US" b="0" i="0" dirty="0">
              <a:solidFill>
                <a:srgbClr val="3B3835"/>
              </a:solidFill>
              <a:effectLst/>
              <a:latin typeface="Source Sans Pro" panose="020B0503030403020204" pitchFamily="34" charset="0"/>
            </a:endParaRPr>
          </a:p>
          <a:p>
            <a:endParaRPr lang="en-US" b="0" i="0" dirty="0">
              <a:solidFill>
                <a:srgbClr val="3B3835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 Negative Form: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Object + have / has + not + been + verb (past participle)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 Active Voice ;Thomas hasn’t written many books.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Passive Voice ;Many books haven’t been written by Thomas.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6342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CC1DF3-AB88-E3FC-925F-F3F2EFAA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333"/>
            <a:ext cx="11197652" cy="1848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1FB515-3327-4B3B-A31A-AB9D83C9A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51" y="3796492"/>
            <a:ext cx="10849001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44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st Continuous tense active to passive voice">
            <a:extLst>
              <a:ext uri="{FF2B5EF4-FFF2-40B4-BE49-F238E27FC236}">
                <a16:creationId xmlns:a16="http://schemas.microsoft.com/office/drawing/2014/main" id="{E16441E7-E64E-0841-CFE4-542F90DA8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2" y="0"/>
            <a:ext cx="123419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227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ctive to passive voice in the Past Perfect tense">
            <a:extLst>
              <a:ext uri="{FF2B5EF4-FFF2-40B4-BE49-F238E27FC236}">
                <a16:creationId xmlns:a16="http://schemas.microsoft.com/office/drawing/2014/main" id="{AAFF27B5-95FC-1ED1-12AB-DE3A4A847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943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ctive And Passive Voice Future 11 - Lessons - Blendspace">
            <a:extLst>
              <a:ext uri="{FF2B5EF4-FFF2-40B4-BE49-F238E27FC236}">
                <a16:creationId xmlns:a16="http://schemas.microsoft.com/office/drawing/2014/main" id="{9CB0B991-F0D7-3D9E-2539-49853DF80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077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34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BB93B-449A-0319-79E4-A210949E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903" y="0"/>
            <a:ext cx="11917181" cy="671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29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AF0F1-604A-EBC0-03DA-6536DFA3A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80" y="2762156"/>
            <a:ext cx="7173444" cy="2934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593EA-9444-84EF-2D0A-83FB25B7B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03" y="980738"/>
            <a:ext cx="9144000" cy="6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4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ense, Active and Passive Voice">
            <a:extLst>
              <a:ext uri="{FF2B5EF4-FFF2-40B4-BE49-F238E27FC236}">
                <a16:creationId xmlns:a16="http://schemas.microsoft.com/office/drawing/2014/main" id="{9C016D1C-70F4-02F8-A657-08E316CB0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9" b="4480"/>
          <a:stretch/>
        </p:blipFill>
        <p:spPr bwMode="auto">
          <a:xfrm>
            <a:off x="-104931" y="0"/>
            <a:ext cx="122969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808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ctive and Passive Voice Exercises for Class 11 CBSE With Answers - English  Grammar - CBSE Tuts">
            <a:extLst>
              <a:ext uri="{FF2B5EF4-FFF2-40B4-BE49-F238E27FC236}">
                <a16:creationId xmlns:a16="http://schemas.microsoft.com/office/drawing/2014/main" id="{11DF145E-7DDC-B5DF-4145-051773D7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2" y="0"/>
            <a:ext cx="10837888" cy="673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70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F7221E-C185-003E-BF66-BE0715D5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3762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38B84D-467A-B361-7720-D59C6AF53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911" y="3762531"/>
            <a:ext cx="12326911" cy="284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4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0CE855-64D0-68FF-7BC1-142EFDFC3BF8}"/>
              </a:ext>
            </a:extLst>
          </p:cNvPr>
          <p:cNvSpPr txBox="1"/>
          <p:nvPr/>
        </p:nvSpPr>
        <p:spPr>
          <a:xfrm>
            <a:off x="689548" y="734518"/>
            <a:ext cx="846194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i="0" dirty="0">
                <a:solidFill>
                  <a:srgbClr val="000000"/>
                </a:solidFill>
                <a:effectLst/>
                <a:latin typeface="Inter"/>
              </a:rPr>
              <a:t>Convert :</a:t>
            </a:r>
          </a:p>
          <a:p>
            <a:pPr algn="l" fontAlgn="base"/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1</a:t>
            </a:r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.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company employs a lot of people.</a:t>
            </a:r>
          </a:p>
          <a:p>
            <a:pPr fontAlgn="base"/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2.She cleans the office every day.</a:t>
            </a:r>
          </a:p>
          <a:p>
            <a:pPr fontAlgn="base"/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3.The final price includes all taxes.</a:t>
            </a:r>
          </a:p>
          <a:p>
            <a:pPr fontAlgn="base"/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4.Careless drivers cause many accidents.</a:t>
            </a:r>
          </a:p>
          <a:p>
            <a:pPr fontAlgn="base"/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5.My neighbors usually invite me to parties.</a:t>
            </a:r>
          </a:p>
          <a:p>
            <a:pPr fontAlgn="base"/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6.People use phones every day.</a:t>
            </a:r>
          </a:p>
          <a:p>
            <a:pPr fontAlgn="base"/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7.My wife makes delicious cakes.</a:t>
            </a:r>
          </a:p>
          <a:p>
            <a:pPr fontAlgn="base"/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8.My mother always wakes me up.</a:t>
            </a:r>
          </a:p>
          <a:p>
            <a:pPr fontAlgn="base"/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9.We plant one tree every year.</a:t>
            </a:r>
          </a:p>
          <a:p>
            <a:pPr fontAlgn="base"/>
            <a:r>
              <a:rPr lang="fr-FR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10.Loud noises </a:t>
            </a:r>
            <a:r>
              <a:rPr lang="fr-FR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disturb</a:t>
            </a:r>
            <a:r>
              <a:rPr lang="fr-FR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 </a:t>
            </a:r>
            <a:r>
              <a:rPr lang="fr-FR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easily</a:t>
            </a:r>
            <a:r>
              <a:rPr lang="fr-FR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fontAlgn="base"/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11.Emma solves crosswords very fast.</a:t>
            </a:r>
          </a:p>
          <a:p>
            <a:pPr fontAlgn="base"/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12.Kevin prints documents every day.</a:t>
            </a:r>
          </a:p>
          <a:p>
            <a:pPr fontAlgn="base"/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13.They cut the grass once a month.</a:t>
            </a:r>
          </a:p>
          <a:p>
            <a:pPr fontAlgn="base"/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14.My boss organizes weekly meetings.</a:t>
            </a:r>
          </a:p>
          <a:p>
            <a:pPr fontAlgn="base"/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15.I feed my cat three times a day.</a:t>
            </a:r>
          </a:p>
          <a:p>
            <a:pPr algn="l" fontAlgn="base"/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098119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BECC0D-8FC4-2D90-AC26-E4DBF3836451}"/>
              </a:ext>
            </a:extLst>
          </p:cNvPr>
          <p:cNvSpPr txBox="1"/>
          <p:nvPr/>
        </p:nvSpPr>
        <p:spPr>
          <a:xfrm>
            <a:off x="1184222" y="899410"/>
            <a:ext cx="9833547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Inter"/>
              </a:rPr>
              <a:t>Answers</a:t>
            </a:r>
          </a:p>
          <a:p>
            <a:endParaRPr lang="en-US" dirty="0">
              <a:solidFill>
                <a:srgbClr val="000000"/>
              </a:solidFill>
              <a:latin typeface="In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1.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ter"/>
              </a:rPr>
              <a:t>A lot of people are employed by this company.</a:t>
            </a: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Inter"/>
              </a:rPr>
              <a:t>2. The office is cleaned every day.</a:t>
            </a: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Inter"/>
              </a:rPr>
              <a:t>3.All taxes are included in the final price.</a:t>
            </a: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Inter"/>
              </a:rPr>
              <a:t>4.Many accidents are caused by careless drivers.</a:t>
            </a: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Inter"/>
              </a:rPr>
              <a:t>5.I am usually invited to parties.</a:t>
            </a:r>
          </a:p>
          <a:p>
            <a:r>
              <a:rPr lang="en-US" sz="2000" b="1" dirty="0">
                <a:solidFill>
                  <a:srgbClr val="000000"/>
                </a:solidFill>
                <a:latin typeface="Inter"/>
              </a:rPr>
              <a:t>6.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ter"/>
              </a:rPr>
              <a:t> Phones are used by people every day.</a:t>
            </a:r>
            <a:endParaRPr lang="en-US" sz="2000" b="1" dirty="0">
              <a:solidFill>
                <a:srgbClr val="000000"/>
              </a:solidFill>
              <a:latin typeface="Inter"/>
            </a:endParaRP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Inter"/>
              </a:rPr>
              <a:t>7.Delicious cakes are made by my wife.</a:t>
            </a:r>
          </a:p>
          <a:p>
            <a:r>
              <a:rPr lang="en-US" sz="2000" b="1" dirty="0"/>
              <a:t>8.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ter"/>
              </a:rPr>
              <a:t> I am always woken up by my mother.</a:t>
            </a: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Inter"/>
              </a:rPr>
              <a:t>9.One tree is planted by us every year.</a:t>
            </a: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Inter"/>
              </a:rPr>
              <a:t>10.I am easily disturbed by loud noises.</a:t>
            </a:r>
            <a:endParaRPr lang="en-US" sz="2000" b="1" dirty="0">
              <a:solidFill>
                <a:srgbClr val="000000"/>
              </a:solidFill>
              <a:latin typeface="Inter"/>
            </a:endParaRP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Inter"/>
              </a:rPr>
              <a:t>11.Crosswords are solved by Emma very fast.</a:t>
            </a: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Inter"/>
              </a:rPr>
              <a:t>12.Documents are printed by Kevin every day.</a:t>
            </a: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Inter"/>
              </a:rPr>
              <a:t>13.The grass is cut by them once a month.</a:t>
            </a:r>
            <a:endParaRPr lang="en-US" sz="2000" b="1" dirty="0">
              <a:solidFill>
                <a:srgbClr val="000000"/>
              </a:solidFill>
              <a:latin typeface="Inter"/>
            </a:endParaRP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Inter"/>
              </a:rPr>
              <a:t>14Weekly meetings are organized by my boss.</a:t>
            </a: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Inter"/>
              </a:rPr>
              <a:t>15.My cat is fed three times a day.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20308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688EA7-1A72-8DEF-BAA4-85F744F75CCB}"/>
              </a:ext>
            </a:extLst>
          </p:cNvPr>
          <p:cNvSpPr txBox="1"/>
          <p:nvPr/>
        </p:nvSpPr>
        <p:spPr>
          <a:xfrm>
            <a:off x="2203552" y="2278504"/>
            <a:ext cx="609350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We should respect your teachers.</a:t>
            </a:r>
          </a:p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(A) Our teachers should be respect by us.</a:t>
            </a:r>
          </a:p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(B) Our teachers should be respected by us.</a:t>
            </a:r>
          </a:p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(C) Our teachers shall be respected by us.</a:t>
            </a:r>
          </a:p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(D) Our teachers should respected by us.</a:t>
            </a:r>
          </a:p>
        </p:txBody>
      </p:sp>
    </p:spTree>
    <p:extLst>
      <p:ext uri="{BB962C8B-B14F-4D97-AF65-F5344CB8AC3E}">
        <p14:creationId xmlns:p14="http://schemas.microsoft.com/office/powerpoint/2010/main" val="2854449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8124A8-C25D-4872-1DE1-B84A56C26A06}"/>
              </a:ext>
            </a:extLst>
          </p:cNvPr>
          <p:cNvSpPr txBox="1"/>
          <p:nvPr/>
        </p:nvSpPr>
        <p:spPr>
          <a:xfrm>
            <a:off x="4257207" y="3429000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Ans. B</a:t>
            </a:r>
          </a:p>
        </p:txBody>
      </p:sp>
    </p:spTree>
    <p:extLst>
      <p:ext uri="{BB962C8B-B14F-4D97-AF65-F5344CB8AC3E}">
        <p14:creationId xmlns:p14="http://schemas.microsoft.com/office/powerpoint/2010/main" val="991964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9878C9-03BF-9BEA-7F1C-8F2A153C018A}"/>
              </a:ext>
            </a:extLst>
          </p:cNvPr>
          <p:cNvSpPr txBox="1"/>
          <p:nvPr/>
        </p:nvSpPr>
        <p:spPr>
          <a:xfrm>
            <a:off x="509667" y="2023672"/>
            <a:ext cx="86418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She has written letters.</a:t>
            </a:r>
          </a:p>
          <a:p>
            <a:pPr algn="l"/>
            <a:endParaRPr lang="en-US" sz="24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(A) Letters were written by her.</a:t>
            </a:r>
          </a:p>
          <a:p>
            <a:pPr algn="l"/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(B) Letters have written by her.</a:t>
            </a:r>
          </a:p>
          <a:p>
            <a:pPr algn="l"/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(C) Letters are written by her.</a:t>
            </a:r>
          </a:p>
          <a:p>
            <a:pPr algn="l"/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(D) Letters have been written by her.</a:t>
            </a:r>
          </a:p>
        </p:txBody>
      </p:sp>
    </p:spTree>
    <p:extLst>
      <p:ext uri="{BB962C8B-B14F-4D97-AF65-F5344CB8AC3E}">
        <p14:creationId xmlns:p14="http://schemas.microsoft.com/office/powerpoint/2010/main" val="2657825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2C4D1-D7C6-791B-62FA-4B8D27373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197" y="2698648"/>
            <a:ext cx="8596668" cy="860400"/>
          </a:xfrm>
        </p:spPr>
        <p:txBody>
          <a:bodyPr>
            <a:normAutofit/>
          </a:bodyPr>
          <a:lstStyle/>
          <a:p>
            <a:r>
              <a:rPr lang="en-US" sz="2800" b="1" dirty="0"/>
              <a:t>                                 Ans   .D</a:t>
            </a:r>
          </a:p>
        </p:txBody>
      </p:sp>
    </p:spTree>
    <p:extLst>
      <p:ext uri="{BB962C8B-B14F-4D97-AF65-F5344CB8AC3E}">
        <p14:creationId xmlns:p14="http://schemas.microsoft.com/office/powerpoint/2010/main" val="1334519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C44075-2723-1285-5E69-DFECF497AEF6}"/>
              </a:ext>
            </a:extLst>
          </p:cNvPr>
          <p:cNvSpPr txBox="1"/>
          <p:nvPr/>
        </p:nvSpPr>
        <p:spPr>
          <a:xfrm>
            <a:off x="1461540" y="2191514"/>
            <a:ext cx="61009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 was writing an essay.</a:t>
            </a:r>
          </a:p>
          <a:p>
            <a:pPr algn="l"/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(A) An essay was being written by me.</a:t>
            </a:r>
          </a:p>
          <a:p>
            <a:pPr algn="l"/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(B) An essay was written by me.</a:t>
            </a:r>
          </a:p>
          <a:p>
            <a:pPr algn="l"/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(C) An essay is being written by me.</a:t>
            </a:r>
          </a:p>
          <a:p>
            <a:pPr algn="l"/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(D) None of these</a:t>
            </a:r>
          </a:p>
        </p:txBody>
      </p:sp>
    </p:spTree>
    <p:extLst>
      <p:ext uri="{BB962C8B-B14F-4D97-AF65-F5344CB8AC3E}">
        <p14:creationId xmlns:p14="http://schemas.microsoft.com/office/powerpoint/2010/main" val="3497455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ED6754-3FE3-984C-5A9D-9B99491D5BFE}"/>
              </a:ext>
            </a:extLst>
          </p:cNvPr>
          <p:cNvSpPr txBox="1"/>
          <p:nvPr/>
        </p:nvSpPr>
        <p:spPr>
          <a:xfrm>
            <a:off x="3477718" y="3192905"/>
            <a:ext cx="1618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Ans. A</a:t>
            </a:r>
          </a:p>
        </p:txBody>
      </p:sp>
    </p:spTree>
    <p:extLst>
      <p:ext uri="{BB962C8B-B14F-4D97-AF65-F5344CB8AC3E}">
        <p14:creationId xmlns:p14="http://schemas.microsoft.com/office/powerpoint/2010/main" val="2184387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4FB479-6FD2-59B6-6239-BDCE1E48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99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941F2-49DD-1A2C-186D-EE10BD155040}"/>
              </a:ext>
            </a:extLst>
          </p:cNvPr>
          <p:cNvSpPr txBox="1"/>
          <p:nvPr/>
        </p:nvSpPr>
        <p:spPr>
          <a:xfrm>
            <a:off x="1469036" y="2417085"/>
            <a:ext cx="76824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12F3D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000" b="1" i="0" dirty="0">
                <a:solidFill>
                  <a:srgbClr val="212F3D"/>
                </a:solidFill>
                <a:effectLst/>
                <a:latin typeface="Arial" panose="020B0604020202020204" pitchFamily="34" charset="0"/>
              </a:rPr>
              <a:t>They will ask you a lot of questions at the interview.</a:t>
            </a:r>
          </a:p>
          <a:p>
            <a:pPr algn="l"/>
            <a:endParaRPr lang="en-US" sz="2000" b="1" dirty="0">
              <a:solidFill>
                <a:srgbClr val="212F3D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2000" b="1" i="0" dirty="0" err="1">
                <a:solidFill>
                  <a:srgbClr val="212F3D"/>
                </a:solidFill>
                <a:effectLst/>
                <a:latin typeface="Arial" panose="020B0604020202020204" pitchFamily="34" charset="0"/>
              </a:rPr>
              <a:t>A.You</a:t>
            </a:r>
            <a:r>
              <a:rPr lang="en-US" sz="2000" b="1" i="0" dirty="0">
                <a:solidFill>
                  <a:srgbClr val="212F3D"/>
                </a:solidFill>
                <a:effectLst/>
                <a:latin typeface="Arial" panose="020B0604020202020204" pitchFamily="34" charset="0"/>
              </a:rPr>
              <a:t> are asked a lot of questions at the interview.</a:t>
            </a:r>
            <a:endParaRPr lang="en-US" sz="2000" b="1" dirty="0">
              <a:solidFill>
                <a:srgbClr val="212F3D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2000" b="1" i="0" dirty="0" err="1">
                <a:solidFill>
                  <a:srgbClr val="212F3D"/>
                </a:solidFill>
                <a:effectLst/>
                <a:latin typeface="Arial" panose="020B0604020202020204" pitchFamily="34" charset="0"/>
              </a:rPr>
              <a:t>B.You</a:t>
            </a:r>
            <a:r>
              <a:rPr lang="en-US" sz="2000" b="1" i="0" dirty="0">
                <a:solidFill>
                  <a:srgbClr val="212F3D"/>
                </a:solidFill>
                <a:effectLst/>
                <a:latin typeface="Arial" panose="020B0604020202020204" pitchFamily="34" charset="0"/>
              </a:rPr>
              <a:t> were being asked a lot of questions at the Interview.</a:t>
            </a:r>
          </a:p>
          <a:p>
            <a:pPr algn="l"/>
            <a:r>
              <a:rPr lang="en-US" sz="2000" b="1" dirty="0">
                <a:solidFill>
                  <a:srgbClr val="212F3D"/>
                </a:solidFill>
                <a:latin typeface="Arial" panose="020B0604020202020204" pitchFamily="34" charset="0"/>
              </a:rPr>
              <a:t>C.</a:t>
            </a:r>
            <a:r>
              <a:rPr lang="en-US" sz="2000" b="1" i="0" dirty="0">
                <a:solidFill>
                  <a:srgbClr val="212F3D"/>
                </a:solidFill>
                <a:effectLst/>
                <a:latin typeface="Arial" panose="020B0604020202020204" pitchFamily="34" charset="0"/>
              </a:rPr>
              <a:t> You will be asked a lot of questions at the interview.</a:t>
            </a:r>
          </a:p>
          <a:p>
            <a:pPr algn="l"/>
            <a:r>
              <a:rPr lang="en-US" sz="2000" b="1" dirty="0">
                <a:solidFill>
                  <a:srgbClr val="212F3D"/>
                </a:solidFill>
                <a:latin typeface="Arial" panose="020B0604020202020204" pitchFamily="34" charset="0"/>
              </a:rPr>
              <a:t>D.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</a:t>
            </a:r>
            <a:r>
              <a:rPr lang="en-US" sz="2000" b="1" i="0" dirty="0">
                <a:solidFill>
                  <a:srgbClr val="212F3D"/>
                </a:solidFill>
                <a:effectLst/>
                <a:latin typeface="Arial" panose="020B0604020202020204" pitchFamily="34" charset="0"/>
              </a:rPr>
              <a:t> You are being asked a lot of questions at the Interview.</a:t>
            </a:r>
          </a:p>
        </p:txBody>
      </p:sp>
    </p:spTree>
    <p:extLst>
      <p:ext uri="{BB962C8B-B14F-4D97-AF65-F5344CB8AC3E}">
        <p14:creationId xmlns:p14="http://schemas.microsoft.com/office/powerpoint/2010/main" val="588487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997D64-3D89-3D1B-918A-7753B0E07235}"/>
              </a:ext>
            </a:extLst>
          </p:cNvPr>
          <p:cNvSpPr txBox="1"/>
          <p:nvPr/>
        </p:nvSpPr>
        <p:spPr>
          <a:xfrm>
            <a:off x="2923082" y="3267856"/>
            <a:ext cx="247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Ans C</a:t>
            </a:r>
          </a:p>
        </p:txBody>
      </p:sp>
    </p:spTree>
    <p:extLst>
      <p:ext uri="{BB962C8B-B14F-4D97-AF65-F5344CB8AC3E}">
        <p14:creationId xmlns:p14="http://schemas.microsoft.com/office/powerpoint/2010/main" val="2728938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9D4D5C-C52F-0FCD-B708-02A3F1F94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2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8A562-BC9A-6172-7E03-BD7D57C18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" r="137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77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A19EDB-ED19-F39F-0C35-5AE845783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1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6EA39-DF90-FE3A-597F-7B1FD8638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15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14F80-6948-0434-C38A-9BEBC37DF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14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CB8931-A945-F91F-17F4-BB6BFE796E78}"/>
              </a:ext>
            </a:extLst>
          </p:cNvPr>
          <p:cNvSpPr txBox="1"/>
          <p:nvPr/>
        </p:nvSpPr>
        <p:spPr>
          <a:xfrm>
            <a:off x="179882" y="521786"/>
            <a:ext cx="981855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813588"/>
                </a:solidFill>
                <a:effectLst/>
                <a:latin typeface="Roboto" panose="02000000000000000000" pitchFamily="2" charset="0"/>
              </a:rPr>
              <a:t>Active And Passive Voice Rules For Conversion of Sentence</a:t>
            </a:r>
          </a:p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Below are the active-passive voice rules to follow for changing an active sentence into a passive voice. Before heading to the rules of active-passive voice, let’s check the examples of active and passive voice sentences.</a:t>
            </a:r>
          </a:p>
          <a:p>
            <a:pPr algn="l"/>
            <a:endParaRPr lang="en-US" sz="2000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l"/>
            <a:endParaRPr lang="en-US" sz="20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sz="2000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l"/>
            <a:endParaRPr lang="en-US" sz="20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sz="20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0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Conversion of Active and Passive voice examples</a:t>
            </a:r>
            <a:endParaRPr lang="en-US" sz="20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Rita wrote a letter. (Subject + Verb + Object)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 letter was written by Rita.  (Object) + (auxiliary verb) + (past participle) + (by subject).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She cooks food. (Subject + Verb + Object)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The food is cooked by her. (Object) + (auxiliary verb) + (past participle) + (by subject)</a:t>
            </a:r>
          </a:p>
        </p:txBody>
      </p:sp>
    </p:spTree>
    <p:extLst>
      <p:ext uri="{BB962C8B-B14F-4D97-AF65-F5344CB8AC3E}">
        <p14:creationId xmlns:p14="http://schemas.microsoft.com/office/powerpoint/2010/main" val="39092387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304</TotalTime>
  <Words>1551</Words>
  <Application>Microsoft Office PowerPoint</Application>
  <PresentationFormat>Widescreen</PresentationFormat>
  <Paragraphs>151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Arial</vt:lpstr>
      <vt:lpstr>BebasNeue</vt:lpstr>
      <vt:lpstr>Calibri</vt:lpstr>
      <vt:lpstr>Inter</vt:lpstr>
      <vt:lpstr>Raleway</vt:lpstr>
      <vt:lpstr>Roboto</vt:lpstr>
      <vt:lpstr>Source Sans Pro</vt:lpstr>
      <vt:lpstr>Times New Roman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OF PASSIVE IN PRESENT TENSE</vt:lpstr>
      <vt:lpstr>PowerPoint Presentation</vt:lpstr>
      <vt:lpstr>PowerPoint Presentation</vt:lpstr>
      <vt:lpstr>PowerPoint Presentation</vt:lpstr>
      <vt:lpstr>Present continuous, passive voice</vt:lpstr>
      <vt:lpstr>PowerPoint Presentation</vt:lpstr>
      <vt:lpstr>PowerPoint Presentation</vt:lpstr>
      <vt:lpstr>PowerPoint Presentation</vt:lpstr>
      <vt:lpstr>Passive present perfect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OF PASSIVE IN PRESENT TENSE</dc:title>
  <dc:creator>namratasethi19@outlook.com</dc:creator>
  <cp:lastModifiedBy>hp</cp:lastModifiedBy>
  <cp:revision>16</cp:revision>
  <dcterms:created xsi:type="dcterms:W3CDTF">2023-02-23T06:54:32Z</dcterms:created>
  <dcterms:modified xsi:type="dcterms:W3CDTF">2023-02-26T07:33:37Z</dcterms:modified>
</cp:coreProperties>
</file>